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81" r:id="rId4"/>
    <p:sldId id="282" r:id="rId5"/>
    <p:sldId id="283" r:id="rId6"/>
    <p:sldId id="280" r:id="rId7"/>
    <p:sldId id="284" r:id="rId8"/>
    <p:sldId id="287" r:id="rId9"/>
    <p:sldId id="289" r:id="rId10"/>
    <p:sldId id="288" r:id="rId11"/>
    <p:sldId id="290" r:id="rId12"/>
    <p:sldId id="29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AEC832-CA21-4FB1-B2E7-D047343886A9}">
          <p14:sldIdLst>
            <p14:sldId id="256"/>
            <p14:sldId id="276"/>
            <p14:sldId id="281"/>
            <p14:sldId id="282"/>
            <p14:sldId id="283"/>
            <p14:sldId id="280"/>
            <p14:sldId id="284"/>
            <p14:sldId id="287"/>
            <p14:sldId id="289"/>
            <p14:sldId id="288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99C72-A9C5-4A1F-AC4B-6500C9D40D14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7890E-E186-4D82-ACAF-DBC24A043B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2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7890E-E186-4D82-ACAF-DBC24A043B6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6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A680-3780-4724-A79C-0B4E94EFBF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2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8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2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3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1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2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1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9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C318-07C2-4F94-8805-3EE289D9381E}" type="datetimeFigureOut">
              <a:rPr lang="en-GB" smtClean="0"/>
              <a:pPr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F598-EBD7-42C4-8929-7EFEAEC964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eorge_Bool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EDUC2323 Computer Programming as a Tool for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2544688"/>
          </a:xfrm>
        </p:spPr>
        <p:txBody>
          <a:bodyPr>
            <a:normAutofit/>
          </a:bodyPr>
          <a:lstStyle/>
          <a:p>
            <a:r>
              <a:rPr lang="en-GB" b="1" dirty="0"/>
              <a:t>Lists, Strings and Boolean Operators</a:t>
            </a:r>
          </a:p>
        </p:txBody>
      </p:sp>
    </p:spTree>
    <p:extLst>
      <p:ext uri="{BB962C8B-B14F-4D97-AF65-F5344CB8AC3E}">
        <p14:creationId xmlns:p14="http://schemas.microsoft.com/office/powerpoint/2010/main" val="2763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a boy, or you are wearing blue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How many parts of the condition </a:t>
            </a:r>
          </a:p>
          <a:p>
            <a:pPr>
              <a:buNone/>
            </a:pPr>
            <a:r>
              <a:rPr lang="en-US" dirty="0"/>
              <a:t>must be true for you to stand up?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If both parts are true is it ok to stand up?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2200"/>
            <a:ext cx="187356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699792" y="6444044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rtccomputers.wikispaces.com/file/view/</a:t>
            </a:r>
            <a:r>
              <a:rPr lang="en-GB" sz="1400" b="1" i="1" dirty="0"/>
              <a:t>Boo</a:t>
            </a:r>
            <a:r>
              <a:rPr lang="en-GB" sz="1400" i="1" dirty="0"/>
              <a:t>lean%20logic%20and%20randomness.pptx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6440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.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933056"/>
            <a:ext cx="4464496" cy="25794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9647" y="692696"/>
            <a:ext cx="6892673" cy="3024336"/>
            <a:chOff x="477591" y="692696"/>
            <a:chExt cx="6892673" cy="3024336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4284010"/>
                </p:ext>
              </p:extLst>
            </p:nvPr>
          </p:nvGraphicFramePr>
          <p:xfrm>
            <a:off x="477591" y="692696"/>
            <a:ext cx="6892673" cy="3024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Document" r:id="rId4" imgW="2907792" imgH="1277112" progId="Word.Document.8">
                    <p:embed/>
                  </p:oleObj>
                </mc:Choice>
                <mc:Fallback>
                  <p:oleObj name="Document" r:id="rId4" imgW="2907792" imgH="1277112" progId="Word.Document.8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591" y="692696"/>
                          <a:ext cx="6892673" cy="3024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8" descr="http://wiki.scratch.mit.edu/w/images/2.0_%28%29_or_%28%29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92" t="25912" r="39606" b="16300"/>
            <a:stretch/>
          </p:blipFill>
          <p:spPr bwMode="auto">
            <a:xfrm>
              <a:off x="3968318" y="1763938"/>
              <a:ext cx="432048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500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8D1E-31FF-499F-8173-681C0FC4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C1DED-B103-4D0C-9FF1-4F84AB7E6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at the 2 Question History Quiz</a:t>
            </a:r>
          </a:p>
          <a:p>
            <a:r>
              <a:rPr lang="en-GB" dirty="0"/>
              <a:t>An example of “live code”</a:t>
            </a:r>
          </a:p>
        </p:txBody>
      </p:sp>
    </p:spTree>
    <p:extLst>
      <p:ext uri="{BB962C8B-B14F-4D97-AF65-F5344CB8AC3E}">
        <p14:creationId xmlns:p14="http://schemas.microsoft.com/office/powerpoint/2010/main" val="145958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7192"/>
          </a:xfrm>
        </p:spPr>
        <p:txBody>
          <a:bodyPr>
            <a:normAutofit/>
          </a:bodyPr>
          <a:lstStyle/>
          <a:p>
            <a:r>
              <a:rPr lang="en-GB" dirty="0"/>
              <a:t>Scratch blocks, concepts and techniques:</a:t>
            </a:r>
          </a:p>
          <a:p>
            <a:pPr lvl="1"/>
            <a:r>
              <a:rPr lang="en-GB" dirty="0"/>
              <a:t>Lists</a:t>
            </a:r>
          </a:p>
          <a:p>
            <a:pPr lvl="1"/>
            <a:r>
              <a:rPr lang="en-GB" dirty="0"/>
              <a:t>Manipulating text using ‘join’</a:t>
            </a:r>
          </a:p>
          <a:p>
            <a:pPr lvl="1"/>
            <a:r>
              <a:rPr lang="en-GB" dirty="0"/>
              <a:t>Boolean logic: and, or</a:t>
            </a:r>
          </a:p>
          <a:p>
            <a:r>
              <a:rPr lang="en-GB" dirty="0"/>
              <a:t>Tasks</a:t>
            </a:r>
          </a:p>
          <a:p>
            <a:pPr lvl="1"/>
            <a:r>
              <a:rPr lang="en-GB" dirty="0"/>
              <a:t>Take a look at the 2 Question History Quiz</a:t>
            </a:r>
          </a:p>
          <a:p>
            <a:pPr lvl="1"/>
            <a:r>
              <a:rPr lang="en-GB" dirty="0"/>
              <a:t>Other sample projects for you to look at</a:t>
            </a:r>
          </a:p>
        </p:txBody>
      </p:sp>
    </p:spTree>
    <p:extLst>
      <p:ext uri="{BB962C8B-B14F-4D97-AF65-F5344CB8AC3E}">
        <p14:creationId xmlns:p14="http://schemas.microsoft.com/office/powerpoint/2010/main" val="190579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287"/>
            <a:ext cx="7886700" cy="503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/>
              <a:t>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94362"/>
            <a:ext cx="7886700" cy="4351338"/>
          </a:xfrm>
        </p:spPr>
        <p:txBody>
          <a:bodyPr>
            <a:noAutofit/>
          </a:bodyPr>
          <a:lstStyle/>
          <a:p>
            <a:r>
              <a:rPr lang="en-US" sz="2300" dirty="0"/>
              <a:t>Lists are called ‘arrays’ in lots of programming languages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Lists are a type of variable which can hold more than one ‘value’ (e.g. number or string) – useful to hold related bits of information that we need to access within a project</a:t>
            </a:r>
          </a:p>
          <a:p>
            <a:endParaRPr lang="en-US" sz="2300" dirty="0"/>
          </a:p>
          <a:p>
            <a:r>
              <a:rPr lang="en-US" sz="2300" dirty="0"/>
              <a:t>Each value in the list is ‘indexed’ by a number. Most programming languages start list indexes at 0 but Scratch starts at 1, to match the way humans count.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Lists are very flexible – we can add new values, delete or change existing values. 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… using an ‘index variable’ we can access the different values in the list as we need them. To create a list, go to the </a:t>
            </a:r>
            <a:r>
              <a:rPr lang="en-US" sz="2300" b="1" dirty="0"/>
              <a:t>Variables </a:t>
            </a:r>
            <a:r>
              <a:rPr lang="en-US" sz="2300" dirty="0"/>
              <a:t>blocks category and click: </a:t>
            </a:r>
          </a:p>
          <a:p>
            <a:pPr marL="0" indent="0">
              <a:buNone/>
            </a:pPr>
            <a:endParaRPr lang="en-US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6429697"/>
            <a:ext cx="1365183" cy="3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61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" y="404664"/>
            <a:ext cx="8759190" cy="6723016"/>
          </a:xfrm>
        </p:spPr>
        <p:txBody>
          <a:bodyPr>
            <a:normAutofit/>
          </a:bodyPr>
          <a:lstStyle/>
          <a:p>
            <a:r>
              <a:rPr lang="en-US" sz="2300" dirty="0"/>
              <a:t>Lists are created ‘empty’ (i.e. containing no values)</a:t>
            </a:r>
          </a:p>
          <a:p>
            <a:r>
              <a:rPr lang="en-US" sz="2300" dirty="0"/>
              <a:t>When we create a list, a ‘list monitor’ appears on the stage.</a:t>
            </a:r>
          </a:p>
          <a:p>
            <a:pPr lvl="1"/>
            <a:r>
              <a:rPr lang="en-US" sz="2300" dirty="0"/>
              <a:t>You can see what’s in your list and also…</a:t>
            </a:r>
          </a:p>
          <a:p>
            <a:pPr lvl="1"/>
            <a:r>
              <a:rPr lang="en-US" sz="2300" dirty="0"/>
              <a:t>Type in values, and even…</a:t>
            </a:r>
          </a:p>
          <a:p>
            <a:pPr lvl="1"/>
            <a:r>
              <a:rPr lang="en-US" sz="2300" dirty="0"/>
              <a:t>Import them from files (if you have lots)</a:t>
            </a:r>
          </a:p>
          <a:p>
            <a:r>
              <a:rPr lang="en-US" sz="2300" dirty="0"/>
              <a:t>Each time you add a value to a list,</a:t>
            </a:r>
            <a:br>
              <a:rPr lang="en-US" sz="2300" dirty="0"/>
            </a:br>
            <a:r>
              <a:rPr lang="en-US" sz="2300" dirty="0"/>
              <a:t>its length will increase by 1.</a:t>
            </a:r>
          </a:p>
          <a:p>
            <a:r>
              <a:rPr lang="en-US" sz="2300" dirty="0"/>
              <a:t>The ‘add thing to </a:t>
            </a:r>
            <a:r>
              <a:rPr lang="en-US" sz="2300" dirty="0" err="1"/>
              <a:t>mylist</a:t>
            </a:r>
            <a:r>
              <a:rPr lang="en-US" sz="2300" dirty="0"/>
              <a:t>’ block adds a new value at the end of the list.                                    But…</a:t>
            </a:r>
          </a:p>
          <a:p>
            <a:r>
              <a:rPr lang="en-US" sz="2300" dirty="0"/>
              <a:t>To access or change values in the list you need to know the ‘index’ of the value you want to change:</a:t>
            </a:r>
          </a:p>
          <a:p>
            <a:endParaRPr lang="en-US" sz="2300" dirty="0"/>
          </a:p>
          <a:p>
            <a:r>
              <a:rPr lang="en-US" sz="2300" dirty="0"/>
              <a:t>Using the following blocks you can also change or delete values anywhere else in the list</a:t>
            </a:r>
          </a:p>
          <a:p>
            <a:endParaRPr lang="en-US" sz="2300" dirty="0"/>
          </a:p>
          <a:p>
            <a:endParaRPr lang="en-US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69" y="1322416"/>
            <a:ext cx="2127420" cy="174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0" y="3766172"/>
            <a:ext cx="1832507" cy="35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" r="65800" b="90690"/>
          <a:stretch/>
        </p:blipFill>
        <p:spPr bwMode="auto">
          <a:xfrm>
            <a:off x="755576" y="6021288"/>
            <a:ext cx="2459183" cy="59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itemAtIndex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4509120"/>
            <a:ext cx="2527248" cy="292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27145" y="5675613"/>
            <a:ext cx="3728926" cy="5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3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7704"/>
            <a:ext cx="7886700" cy="53562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Other useful list-related blocks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1098" y="733834"/>
            <a:ext cx="3050570" cy="50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071" y="1463591"/>
            <a:ext cx="3793456" cy="121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4497" y="1676972"/>
            <a:ext cx="2212848" cy="790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648902"/>
            <a:ext cx="1833504" cy="6954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4716" y="3377568"/>
            <a:ext cx="8693623" cy="74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/>
              <a:t>A useful technique for quizzes and question/answer style games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518269" y="4336644"/>
            <a:ext cx="1473523" cy="1600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/>
          <a:srcRect l="21746" r="2897"/>
          <a:stretch/>
        </p:blipFill>
        <p:spPr>
          <a:xfrm>
            <a:off x="7277345" y="4366140"/>
            <a:ext cx="1378423" cy="15878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650" y="4026082"/>
            <a:ext cx="4120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Two</a:t>
            </a:r>
            <a:r>
              <a:rPr lang="en-GB" sz="2200" dirty="0"/>
              <a:t> (or more!)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One</a:t>
            </a:r>
            <a:r>
              <a:rPr lang="en-GB" sz="2200" dirty="0"/>
              <a:t> common index variable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2656" y="5405418"/>
            <a:ext cx="2447925" cy="46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656" y="4913895"/>
            <a:ext cx="616884" cy="354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71098" y="6291632"/>
            <a:ext cx="2857500" cy="381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68059" y="6273738"/>
            <a:ext cx="2762250" cy="4191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73" y="740331"/>
            <a:ext cx="2655372" cy="60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3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692696"/>
            <a:ext cx="8676278" cy="42796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So far, our projects in class have only stored numbers in variables. But they can also store ‘strings’.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Strings are made of letters, words, or other characters (e.g., </a:t>
            </a:r>
            <a:r>
              <a:rPr lang="en-US" sz="2400" i="1" dirty="0"/>
              <a:t>banana</a:t>
            </a:r>
            <a:r>
              <a:rPr lang="en-US" sz="2400" dirty="0"/>
              <a:t>; </a:t>
            </a:r>
            <a:r>
              <a:rPr lang="en-US" sz="2400" i="1" dirty="0"/>
              <a:t>January 2009</a:t>
            </a:r>
            <a:r>
              <a:rPr lang="en-US" sz="2400" dirty="0"/>
              <a:t>; </a:t>
            </a:r>
            <a:r>
              <a:rPr lang="en-US" sz="2400" i="1" dirty="0"/>
              <a:t>You lose!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/>
              <a:t>Strings can be stored in variables just like numbers </a:t>
            </a:r>
          </a:p>
          <a:p>
            <a:endParaRPr lang="en-US" sz="2400" dirty="0"/>
          </a:p>
          <a:p>
            <a:r>
              <a:rPr lang="en-US" sz="2400" dirty="0"/>
              <a:t>(If you try to use a string variable in a </a:t>
            </a:r>
            <a:r>
              <a:rPr lang="en-US" sz="2400" dirty="0" err="1"/>
              <a:t>maths</a:t>
            </a:r>
            <a:r>
              <a:rPr lang="en-US" sz="2400" dirty="0"/>
              <a:t> calculation, Scratch will regard it as a ‘0’)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You can join strings using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2243138" cy="40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27259"/>
            <a:ext cx="151743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17718"/>
            <a:ext cx="7886700" cy="40297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Strings and things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72" y="5085184"/>
            <a:ext cx="5340806" cy="15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2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4034"/>
          </a:xfrm>
        </p:spPr>
        <p:txBody>
          <a:bodyPr>
            <a:normAutofit/>
          </a:bodyPr>
          <a:lstStyle/>
          <a:p>
            <a:r>
              <a:rPr lang="en-US" sz="2800" b="1" dirty="0"/>
              <a:t>Boolean Operators	</a:t>
            </a:r>
          </a:p>
        </p:txBody>
      </p:sp>
      <p:pic>
        <p:nvPicPr>
          <p:cNvPr id="4098" name="Picture 2" descr="http://upload.wikimedia.org/wikipedia/commons/thumb/6/6c/George_Boole.jpg/200px-George_Boo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365126"/>
            <a:ext cx="1905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3505200"/>
            <a:ext cx="6248400" cy="2438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i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67639" y="1021080"/>
            <a:ext cx="8595361" cy="2743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Named after 19</a:t>
            </a:r>
            <a:r>
              <a:rPr lang="en-US" sz="2200" baseline="30000" dirty="0"/>
              <a:t>th</a:t>
            </a:r>
            <a:r>
              <a:rPr lang="en-US" sz="2200" dirty="0"/>
              <a:t> century English</a:t>
            </a:r>
            <a:br>
              <a:rPr lang="en-US" sz="2200" dirty="0"/>
            </a:br>
            <a:r>
              <a:rPr lang="en-US" sz="2200" dirty="0"/>
              <a:t>mathematician George Boole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Boolean operators result in either </a:t>
            </a:r>
            <a:r>
              <a:rPr lang="en-US" sz="2200" i="1" dirty="0"/>
              <a:t>true </a:t>
            </a:r>
            <a:r>
              <a:rPr lang="en-US" sz="2200" dirty="0"/>
              <a:t>or </a:t>
            </a:r>
            <a:br>
              <a:rPr lang="en-US" sz="2200" dirty="0"/>
            </a:br>
            <a:r>
              <a:rPr lang="en-US" sz="2200" i="1" dirty="0"/>
              <a:t>false </a:t>
            </a:r>
            <a:r>
              <a:rPr lang="en-US" sz="2200" dirty="0"/>
              <a:t>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Whenever you see a hexagon-shaped block in </a:t>
            </a:r>
            <a:br>
              <a:rPr lang="en-US" sz="2200" dirty="0"/>
            </a:br>
            <a:r>
              <a:rPr lang="en-US" sz="2200" dirty="0"/>
              <a:t>Scratch it means that you can use a Boolean operator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Boolean expressions can be combined in certain ways</a:t>
            </a:r>
          </a:p>
          <a:p>
            <a:pPr lvl="1"/>
            <a:r>
              <a:rPr lang="en-US" sz="2200" dirty="0"/>
              <a:t>An </a:t>
            </a:r>
            <a:r>
              <a:rPr lang="en-US" sz="2200" i="1" dirty="0"/>
              <a:t>and</a:t>
            </a:r>
            <a:r>
              <a:rPr lang="en-US" sz="2200" dirty="0"/>
              <a:t> operator is true when </a:t>
            </a:r>
            <a:r>
              <a:rPr lang="en-US" sz="2200" i="1" dirty="0"/>
              <a:t>both</a:t>
            </a:r>
            <a:r>
              <a:rPr lang="en-US" sz="2200" dirty="0"/>
              <a:t> parts are true</a:t>
            </a:r>
          </a:p>
          <a:p>
            <a:pPr lvl="1"/>
            <a:r>
              <a:rPr lang="en-US" sz="2200" dirty="0"/>
              <a:t>An </a:t>
            </a:r>
            <a:r>
              <a:rPr lang="en-US" sz="2200" i="1" dirty="0"/>
              <a:t>or </a:t>
            </a:r>
            <a:r>
              <a:rPr lang="en-US" sz="2200" dirty="0"/>
              <a:t>operator is true is when </a:t>
            </a:r>
            <a:r>
              <a:rPr lang="en-US" sz="2200" i="1" dirty="0"/>
              <a:t>either</a:t>
            </a:r>
            <a:r>
              <a:rPr lang="en-US" sz="2200" dirty="0"/>
              <a:t> part is true</a:t>
            </a:r>
          </a:p>
          <a:p>
            <a:pPr lvl="1"/>
            <a:r>
              <a:rPr lang="en-US" sz="2200" dirty="0"/>
              <a:t>A </a:t>
            </a:r>
            <a:r>
              <a:rPr lang="en-US" sz="2200" i="1" dirty="0"/>
              <a:t>not </a:t>
            </a:r>
            <a:r>
              <a:rPr lang="en-US" sz="2200" dirty="0"/>
              <a:t>operator is true when the blocks inside are false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03" y="3505200"/>
            <a:ext cx="3310977" cy="140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48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this condition apply to you?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If you are a girl and you are </a:t>
            </a:r>
          </a:p>
          <a:p>
            <a:pPr>
              <a:buNone/>
            </a:pPr>
            <a:r>
              <a:rPr lang="en-US" dirty="0"/>
              <a:t>wearing blue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Documents and Settings\Admin\Local Settings\Temporary Internet Files\Content.IE5\2M7JC3GD\MP9004465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14600"/>
            <a:ext cx="1812925" cy="234767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99792" y="6444044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rtccomputers.wikispaces.com/file/view/</a:t>
            </a:r>
            <a:r>
              <a:rPr lang="en-GB" sz="1400" b="1" i="1" dirty="0"/>
              <a:t>Boo</a:t>
            </a:r>
            <a:r>
              <a:rPr lang="en-GB" sz="1400" i="1" dirty="0"/>
              <a:t>lean%20logic%20and%20randomness.pptx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13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93080"/>
              </p:ext>
            </p:extLst>
          </p:nvPr>
        </p:nvGraphicFramePr>
        <p:xfrm>
          <a:off x="1691680" y="3429000"/>
          <a:ext cx="6892673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2907792" imgH="1277112" progId="Word.Document.8">
                  <p:embed/>
                </p:oleObj>
              </mc:Choice>
              <mc:Fallback>
                <p:oleObj name="Document" r:id="rId3" imgW="2907792" imgH="1277112" progId="Word.Documen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429000"/>
                        <a:ext cx="6892673" cy="3024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92696"/>
            <a:ext cx="5400600" cy="197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15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631</Words>
  <Application>Microsoft Office PowerPoint</Application>
  <PresentationFormat>On-screen Show (4:3)</PresentationFormat>
  <Paragraphs>81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Wingdings 3</vt:lpstr>
      <vt:lpstr>Calibri</vt:lpstr>
      <vt:lpstr>Verdana</vt:lpstr>
      <vt:lpstr>Office Theme</vt:lpstr>
      <vt:lpstr>Document</vt:lpstr>
      <vt:lpstr>EDUC2323 Computer Programming as a Tool for Learning</vt:lpstr>
      <vt:lpstr>Plan</vt:lpstr>
      <vt:lpstr>Lists</vt:lpstr>
      <vt:lpstr>PowerPoint Presentation</vt:lpstr>
      <vt:lpstr>Other useful list-related blocks</vt:lpstr>
      <vt:lpstr>Strings and things</vt:lpstr>
      <vt:lpstr>Boolean Operators </vt:lpstr>
      <vt:lpstr>AND </vt:lpstr>
      <vt:lpstr>PowerPoint Presentation</vt:lpstr>
      <vt:lpstr>OR</vt:lpstr>
      <vt:lpstr>PowerPoint Presentation</vt:lpstr>
      <vt:lpstr>Finally</vt:lpstr>
    </vt:vector>
  </TitlesOfParts>
  <Company>Luton Sixth Form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EDUC2323 Computer Programming as a Tool for Learning</dc:title>
  <dc:creator>Review</dc:creator>
  <cp:lastModifiedBy>Matthew Dean</cp:lastModifiedBy>
  <cp:revision>195</cp:revision>
  <dcterms:created xsi:type="dcterms:W3CDTF">2014-11-10T06:41:28Z</dcterms:created>
  <dcterms:modified xsi:type="dcterms:W3CDTF">2020-10-23T10:02:42Z</dcterms:modified>
</cp:coreProperties>
</file>